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59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91"/>
    <a:srgbClr val="4F4F50"/>
    <a:srgbClr val="FBC349"/>
    <a:srgbClr val="E957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6357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5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noProof="0" smtClean="0"/>
              <a:t>4/20/2022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 descr="decorative element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1763598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 descr="decorative element">
            <a:extLst>
              <a:ext uri="{FF2B5EF4-FFF2-40B4-BE49-F238E27FC236}">
                <a16:creationId xmlns:a16="http://schemas.microsoft.com/office/drawing/2014/main" id="{6B7B494C-8888-457E-82D1-32EE6B401023}"/>
              </a:ext>
            </a:extLst>
          </p:cNvPr>
          <p:cNvCxnSpPr/>
          <p:nvPr/>
        </p:nvCxnSpPr>
        <p:spPr>
          <a:xfrm>
            <a:off x="3496536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 descr="decorative element">
            <a:extLst>
              <a:ext uri="{FF2B5EF4-FFF2-40B4-BE49-F238E27FC236}">
                <a16:creationId xmlns:a16="http://schemas.microsoft.com/office/drawing/2014/main" id="{215A627E-A616-4B35-A822-BCD857D053E8}"/>
              </a:ext>
            </a:extLst>
          </p:cNvPr>
          <p:cNvCxnSpPr/>
          <p:nvPr/>
        </p:nvCxnSpPr>
        <p:spPr>
          <a:xfrm>
            <a:off x="5229474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 descr="decorative element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 descr="decorative element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/>
          <p:nvPr/>
        </p:nvCxnSpPr>
        <p:spPr>
          <a:xfrm>
            <a:off x="869535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 descr="decorative element">
            <a:extLst>
              <a:ext uri="{FF2B5EF4-FFF2-40B4-BE49-F238E27FC236}">
                <a16:creationId xmlns:a16="http://schemas.microsoft.com/office/drawing/2014/main" id="{E0A5E395-38A3-4ED8-A1C1-7892BF5B1BE1}"/>
              </a:ext>
            </a:extLst>
          </p:cNvPr>
          <p:cNvCxnSpPr/>
          <p:nvPr/>
        </p:nvCxnSpPr>
        <p:spPr>
          <a:xfrm>
            <a:off x="1042829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decorative element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A picture containing table&#10;&#10;Description automatically generated">
            <a:extLst>
              <a:ext uri="{FF2B5EF4-FFF2-40B4-BE49-F238E27FC236}">
                <a16:creationId xmlns:a16="http://schemas.microsoft.com/office/drawing/2014/main" id="{A140AC82-E53D-426E-B790-65F9CA399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3305" y="141461"/>
            <a:ext cx="3029969" cy="11570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039BA14-5D27-42CE-93E3-665AFD32577C}"/>
              </a:ext>
            </a:extLst>
          </p:cNvPr>
          <p:cNvCxnSpPr>
            <a:cxnSpLocks/>
            <a:stCxn id="111" idx="2"/>
            <a:endCxn id="114" idx="0"/>
          </p:cNvCxnSpPr>
          <p:nvPr/>
        </p:nvCxnSpPr>
        <p:spPr>
          <a:xfrm>
            <a:off x="5081727" y="2239436"/>
            <a:ext cx="7028" cy="344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C9C181FE-B6E3-481B-ACC1-58F32A8DAE0D}"/>
              </a:ext>
            </a:extLst>
          </p:cNvPr>
          <p:cNvGrpSpPr/>
          <p:nvPr/>
        </p:nvGrpSpPr>
        <p:grpSpPr>
          <a:xfrm>
            <a:off x="345510" y="1082343"/>
            <a:ext cx="9408090" cy="5411221"/>
            <a:chOff x="616645" y="1160544"/>
            <a:chExt cx="9408090" cy="5411221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6E0AD11A-CD37-44D5-A443-E773CA40A010}"/>
                </a:ext>
              </a:extLst>
            </p:cNvPr>
            <p:cNvSpPr/>
            <p:nvPr/>
          </p:nvSpPr>
          <p:spPr>
            <a:xfrm>
              <a:off x="4200690" y="1182934"/>
              <a:ext cx="2318400" cy="376882"/>
            </a:xfrm>
            <a:prstGeom prst="rect">
              <a:avLst/>
            </a:prstGeom>
            <a:solidFill>
              <a:srgbClr val="E95740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solidFill>
                    <a:schemeClr val="bg1"/>
                  </a:solidFill>
                  <a:ea typeface="+mn-ea"/>
                  <a:cs typeface="+mn-cs"/>
                </a:rPr>
                <a:t>MEMBERS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AFEC3E1B-E9E5-4E9A-B87E-2ACFC1D06A06}"/>
                </a:ext>
              </a:extLst>
            </p:cNvPr>
            <p:cNvSpPr/>
            <p:nvPr/>
          </p:nvSpPr>
          <p:spPr>
            <a:xfrm>
              <a:off x="4200690" y="1160544"/>
              <a:ext cx="2304344" cy="1157093"/>
            </a:xfrm>
            <a:prstGeom prst="rect">
              <a:avLst/>
            </a:prstGeom>
            <a:noFill/>
            <a:ln>
              <a:solidFill>
                <a:srgbClr val="E957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</a:endParaRPr>
            </a:p>
            <a:p>
              <a:pPr algn="ctr"/>
              <a:endParaRPr lang="en-GB" sz="12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Jennifer Gill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Clarke Willis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Julie Fletcher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Ceri Owen 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87FD78E-379F-4FFB-8C8E-958102E0D8FF}"/>
                </a:ext>
              </a:extLst>
            </p:cNvPr>
            <p:cNvSpPr/>
            <p:nvPr/>
          </p:nvSpPr>
          <p:spPr>
            <a:xfrm>
              <a:off x="4200690" y="2669632"/>
              <a:ext cx="2318400" cy="362093"/>
            </a:xfrm>
            <a:prstGeom prst="rect">
              <a:avLst/>
            </a:prstGeom>
            <a:solidFill>
              <a:srgbClr val="009691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solidFill>
                    <a:schemeClr val="bg1"/>
                  </a:solidFill>
                  <a:ea typeface="+mn-ea"/>
                  <a:cs typeface="+mn-cs"/>
                </a:rPr>
                <a:t>TRUSTEES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FE5D429E-9376-4541-AE4E-E357F5C91FC4}"/>
                </a:ext>
              </a:extLst>
            </p:cNvPr>
            <p:cNvSpPr/>
            <p:nvPr/>
          </p:nvSpPr>
          <p:spPr>
            <a:xfrm>
              <a:off x="4200690" y="2662287"/>
              <a:ext cx="2318400" cy="1413232"/>
            </a:xfrm>
            <a:prstGeom prst="rect">
              <a:avLst/>
            </a:prstGeom>
            <a:noFill/>
            <a:ln>
              <a:solidFill>
                <a:srgbClr val="0096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</a:endParaRPr>
            </a:p>
            <a:p>
              <a:pPr algn="ctr"/>
              <a:endParaRPr lang="en-GB" sz="12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Julie Fletcher (Chair)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David Clover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Kathryn Dunning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Nick O’Dell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Paul Bunn (CEO)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2D98695-C64F-4CAB-8476-626EA0BA054E}"/>
                </a:ext>
              </a:extLst>
            </p:cNvPr>
            <p:cNvGrpSpPr/>
            <p:nvPr/>
          </p:nvGrpSpPr>
          <p:grpSpPr>
            <a:xfrm>
              <a:off x="616645" y="4407019"/>
              <a:ext cx="9408080" cy="2164746"/>
              <a:chOff x="-269402" y="4338726"/>
              <a:chExt cx="9408080" cy="2164746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1C18020-D39E-4DA0-B669-4CE5ED1EB895}"/>
                  </a:ext>
                </a:extLst>
              </p:cNvPr>
              <p:cNvSpPr/>
              <p:nvPr/>
            </p:nvSpPr>
            <p:spPr>
              <a:xfrm>
                <a:off x="6820277" y="4756901"/>
                <a:ext cx="2316953" cy="165657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Julie Fletcher (Chair)</a:t>
                </a: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Martin Hayman – Parent Governor</a:t>
                </a: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Tina Sales – Staff Governor</a:t>
                </a: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Toni </a:t>
                </a:r>
                <a:r>
                  <a:rPr lang="en-GB" sz="1200" dirty="0" err="1">
                    <a:solidFill>
                      <a:schemeClr val="tx1"/>
                    </a:solidFill>
                  </a:rPr>
                  <a:t>Amadasun</a:t>
                </a:r>
                <a:r>
                  <a:rPr lang="en-GB" sz="1200" dirty="0">
                    <a:solidFill>
                      <a:schemeClr val="tx1"/>
                    </a:solidFill>
                  </a:rPr>
                  <a:t> – Staff Governor</a:t>
                </a: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Lisa Heath – Headteacher</a:t>
                </a: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C0792179-AB9D-4438-BD3B-EB998EB0AF88}"/>
                  </a:ext>
                </a:extLst>
              </p:cNvPr>
              <p:cNvSpPr/>
              <p:nvPr/>
            </p:nvSpPr>
            <p:spPr>
              <a:xfrm>
                <a:off x="6820278" y="4748950"/>
                <a:ext cx="2318400" cy="56614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/>
                  <a:t>Thompson Primary School</a:t>
                </a: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62430A54-B617-4662-AC78-F574AA99AB7B}"/>
                  </a:ext>
                </a:extLst>
              </p:cNvPr>
              <p:cNvSpPr/>
              <p:nvPr/>
            </p:nvSpPr>
            <p:spPr>
              <a:xfrm>
                <a:off x="3332353" y="4778702"/>
                <a:ext cx="2316953" cy="1629455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Julie Fletcher (Chair)</a:t>
                </a: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Anna Simon – Parent Governor</a:t>
                </a: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Ruth Grose – Staff Governor</a:t>
                </a:r>
              </a:p>
              <a:p>
                <a:pPr algn="ctr"/>
                <a:r>
                  <a:rPr lang="en-GB" sz="1050" dirty="0">
                    <a:solidFill>
                      <a:schemeClr val="tx1"/>
                    </a:solidFill>
                  </a:rPr>
                  <a:t>Stephen Wilkinson – Parent Governor</a:t>
                </a: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Emily Husbands – Headteacher</a:t>
                </a: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96C252BF-91D3-43CF-9672-3BCA42DA510B}"/>
                  </a:ext>
                </a:extLst>
              </p:cNvPr>
              <p:cNvSpPr/>
              <p:nvPr/>
            </p:nvSpPr>
            <p:spPr>
              <a:xfrm>
                <a:off x="3332354" y="4762800"/>
                <a:ext cx="2318400" cy="56614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/>
                  <a:t>Bunwell Primary School</a:t>
                </a: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78F9544D-A11E-4F0C-B9E8-A571993FF08A}"/>
                  </a:ext>
                </a:extLst>
              </p:cNvPr>
              <p:cNvSpPr/>
              <p:nvPr/>
            </p:nvSpPr>
            <p:spPr>
              <a:xfrm>
                <a:off x="-269402" y="4778701"/>
                <a:ext cx="2316953" cy="1724771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Kathryn Dunning (Chair)</a:t>
                </a: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Laurie Smith – Parent Governor</a:t>
                </a: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Vicki Hackett – Parent Governor</a:t>
                </a: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Hannah Meek – Parent Governor</a:t>
                </a: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Claire Stanley – Staff Governor</a:t>
                </a: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Matthew Gamble – Headteacher</a:t>
                </a: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3E7C8C8-7F1E-43A5-9E84-3A6915BD5FDC}"/>
                  </a:ext>
                </a:extLst>
              </p:cNvPr>
              <p:cNvSpPr/>
              <p:nvPr/>
            </p:nvSpPr>
            <p:spPr>
              <a:xfrm>
                <a:off x="-269401" y="4764456"/>
                <a:ext cx="2318400" cy="56614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/>
                  <a:t>Banham Primary School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02659E48-0ABC-4BD6-B363-CA2483FFE383}"/>
                  </a:ext>
                </a:extLst>
              </p:cNvPr>
              <p:cNvSpPr/>
              <p:nvPr/>
            </p:nvSpPr>
            <p:spPr>
              <a:xfrm>
                <a:off x="-269402" y="4338726"/>
                <a:ext cx="9408080" cy="456542"/>
              </a:xfrm>
              <a:prstGeom prst="rect">
                <a:avLst/>
              </a:prstGeom>
              <a:solidFill>
                <a:srgbClr val="4F4F50"/>
              </a:solidFill>
              <a:ln w="19050" cap="rnd" cmpd="sng" algn="ctr">
                <a:noFill/>
                <a:prstDash val="solid"/>
              </a:ln>
              <a:effectLst>
                <a:glow rad="254000">
                  <a:schemeClr val="accent2">
                    <a:satMod val="175000"/>
                    <a:alpha val="10000"/>
                  </a:schemeClr>
                </a:glow>
              </a:effectLst>
              <a:scene3d>
                <a:camera prst="obliqueTopLeft"/>
                <a:lightRig rig="brightRoom" dir="t"/>
              </a:scene3d>
              <a:sp3d extrusionH="88900"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860" tIns="5715" rIns="22860" bIns="5715" numCol="1" spcCol="1270" anchor="ctr" anchorCtr="0">
                <a:noAutofit/>
                <a:flatTx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600" kern="1200" dirty="0">
                    <a:solidFill>
                      <a:schemeClr val="bg1"/>
                    </a:solidFill>
                    <a:ea typeface="+mn-ea"/>
                    <a:cs typeface="+mn-cs"/>
                  </a:rPr>
                  <a:t>LOCAL GOVERNANCE COMMITTEES</a:t>
                </a:r>
              </a:p>
            </p:txBody>
          </p:sp>
        </p:grp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9640FF1-45EF-424D-9E79-35C3F0D7F3BC}"/>
                </a:ext>
              </a:extLst>
            </p:cNvPr>
            <p:cNvSpPr/>
            <p:nvPr/>
          </p:nvSpPr>
          <p:spPr>
            <a:xfrm>
              <a:off x="616645" y="2700319"/>
              <a:ext cx="3160800" cy="1375200"/>
            </a:xfrm>
            <a:prstGeom prst="roundRect">
              <a:avLst/>
            </a:prstGeom>
            <a:noFill/>
            <a:ln>
              <a:solidFill>
                <a:srgbClr val="0096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Trust Finance &amp; Audit Committee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Kathryn Dunning (Chair)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Julie Fletcher, David Clover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Nick O’Dell, Paul Bunn (CEO)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Simon Gray (Business Manager)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C37D283-7409-4ECA-BCD5-D187654FEA4F}"/>
                </a:ext>
              </a:extLst>
            </p:cNvPr>
            <p:cNvSpPr/>
            <p:nvPr/>
          </p:nvSpPr>
          <p:spPr>
            <a:xfrm>
              <a:off x="6864643" y="2703075"/>
              <a:ext cx="3160092" cy="1374278"/>
            </a:xfrm>
            <a:prstGeom prst="roundRect">
              <a:avLst/>
            </a:prstGeom>
            <a:noFill/>
            <a:ln>
              <a:solidFill>
                <a:srgbClr val="0096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Senior Leadership Team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Paul Bunn (CEO)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Matthew Gamble (H/T Banham)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Emily Husbands (H/T Bunwell)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Lisa Heath (H/T Thompson)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Simon Gray (Business Manager)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Natasha Clarke – Trust Deputy H/T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2E586502-37E6-45A3-93B6-915393A02109}"/>
                </a:ext>
              </a:extLst>
            </p:cNvPr>
            <p:cNvCxnSpPr/>
            <p:nvPr/>
          </p:nvCxnSpPr>
          <p:spPr>
            <a:xfrm flipH="1">
              <a:off x="5359888" y="4111220"/>
              <a:ext cx="2" cy="2994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6E0FF18E-7E76-4E83-90FD-835E207B1C64}"/>
                </a:ext>
              </a:extLst>
            </p:cNvPr>
            <p:cNvCxnSpPr>
              <a:cxnSpLocks/>
              <a:endCxn id="34" idx="1"/>
            </p:cNvCxnSpPr>
            <p:nvPr/>
          </p:nvCxnSpPr>
          <p:spPr>
            <a:xfrm>
              <a:off x="6505034" y="3366637"/>
              <a:ext cx="359609" cy="235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08468261-7641-40B6-977D-EAFFC3D0CCC9}"/>
                </a:ext>
              </a:extLst>
            </p:cNvPr>
            <p:cNvCxnSpPr>
              <a:cxnSpLocks/>
              <a:stCxn id="114" idx="1"/>
              <a:endCxn id="4" idx="3"/>
            </p:cNvCxnSpPr>
            <p:nvPr/>
          </p:nvCxnSpPr>
          <p:spPr>
            <a:xfrm flipH="1">
              <a:off x="3777445" y="3368903"/>
              <a:ext cx="423245" cy="190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558C743-0484-4AE1-B2F0-8E16EBE404FC}"/>
              </a:ext>
            </a:extLst>
          </p:cNvPr>
          <p:cNvSpPr/>
          <p:nvPr/>
        </p:nvSpPr>
        <p:spPr>
          <a:xfrm>
            <a:off x="10030451" y="2624874"/>
            <a:ext cx="1988193" cy="37092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Central Support Team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Michelle Davis – Finance &amp; Admin Officer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Deborah Smith – Clerk / Governance Professional</a:t>
            </a:r>
          </a:p>
        </p:txBody>
      </p:sp>
    </p:spTree>
    <p:extLst>
      <p:ext uri="{BB962C8B-B14F-4D97-AF65-F5344CB8AC3E}">
        <p14:creationId xmlns:p14="http://schemas.microsoft.com/office/powerpoint/2010/main" val="310277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56610394_Organization CHART_SL_V1.pptx" id="{4130754D-01A9-4B11-AFF4-0E0C09A744A9}" vid="{146BAA60-3B42-4CEE-B43B-E9BE0E9E3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82A0F6-5C05-4A60-9DD8-B772877A4F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2AD4FE-5267-4953-9D66-004581AED1F0}">
  <ds:schemaRefs>
    <ds:schemaRef ds:uri="http://schemas.microsoft.com/office/2006/documentManagement/types"/>
    <ds:schemaRef ds:uri="http://purl.org/dc/elements/1.1/"/>
    <ds:schemaRef ds:uri="71af3243-3dd4-4a8d-8c0d-dd76da1f02a5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0DE65C-3715-41A1-996C-103EA7902D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Color-coded organization chart</Template>
  <TotalTime>0</TotalTime>
  <Words>208</Words>
  <Application>Microsoft Office PowerPoint</Application>
  <PresentationFormat>Widescreen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2020-07-13T20:31:40Z</dcterms:created>
  <dcterms:modified xsi:type="dcterms:W3CDTF">2022-04-20T11:28:45Z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